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5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.jpeg" ContentType="image/jpeg"/>
  <Override PartName="/ppt/media/image39.png" ContentType="image/png"/>
  <Override PartName="/ppt/media/image14.png" ContentType="image/png"/>
  <Override PartName="/ppt/media/image4.jpeg" ContentType="image/jpeg"/>
  <Override PartName="/ppt/media/image16.png" ContentType="image/png"/>
  <Override PartName="/ppt/media/image6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7.png" ContentType="image/png"/>
  <Override PartName="/ppt/media/image8.png" ContentType="image/png"/>
  <Override PartName="/ppt/media/image3.png" ContentType="image/png"/>
  <Override PartName="/ppt/media/image5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move the slide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FFB2803-258A-4A54-9CB4-2BB11C18715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8.xml"/><Relationship Id="rId4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9.xml"/><Relationship Id="rId4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30.xml"/><Relationship Id="rId4" Type="http://schemas.openxmlformats.org/officeDocument/2006/relationships/notesMaster" Target="../notesMasters/notesMaster1.xml"/>
</Relationship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4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05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199151C-D0C6-43ED-A5EA-5EE969A07038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09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E45E5E1-2101-4DE0-B3A0-A16669728136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2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13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EA1F6BB-8987-4634-8AF2-F67816DB6F82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P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r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e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s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e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n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a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i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o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n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 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i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l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639360"/>
            <a:ext cx="3187080" cy="4049640"/>
          </a:xfrm>
          <a:prstGeom prst="rect">
            <a:avLst/>
          </a:prstGeom>
        </p:spPr>
        <p:txBody>
          <a:bodyPr lIns="36000" rIns="36000" tIns="36000" bIns="36000" anchor="b">
            <a:sp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Insert a Picture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Here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83104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Position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318456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</a:rPr>
              <a:t>Web Site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355140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Company Name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876480"/>
            <a:ext cx="318708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1600" spc="-1" strike="noStrike">
                <a:solidFill>
                  <a:srgbClr val="f27a44"/>
                </a:solidFill>
                <a:latin typeface="Calibri"/>
              </a:rPr>
              <a:t>Company Web Site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</a:pPr>
            <a:fld id="{53CDF23F-EAFD-48F7-BE85-C809CA34B704}" type="datetime1">
              <a:rPr b="0" lang="en-US" sz="1000" spc="-1" strike="noStrike">
                <a:solidFill>
                  <a:srgbClr val="ffffff"/>
                </a:solidFill>
                <a:latin typeface="Calibri"/>
              </a:rPr>
              <a:t>02/19/2019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385E627-A257-417C-8BA0-5DB55C00A11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First Level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3" marL="121896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4" marL="15238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Fifth Level`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8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446120" y="4219560"/>
            <a:ext cx="8938080" cy="1553400"/>
          </a:xfrm>
          <a:prstGeom prst="rect">
            <a:avLst/>
          </a:prstGeom>
        </p:spPr>
        <p:txBody>
          <a:bodyPr lIns="36000" rIns="36000" tIns="36000" bIns="36000" anchor="b">
            <a:sp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446120" y="5754960"/>
            <a:ext cx="8938080" cy="4049640"/>
          </a:xfrm>
          <a:prstGeom prst="rect">
            <a:avLst/>
          </a:prstGeom>
        </p:spPr>
        <p:txBody>
          <a:bodyPr lIns="36000" rIns="36000" tIns="36000" bIns="36000">
            <a:sp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1529280" y="6400800"/>
            <a:ext cx="10482120" cy="4049640"/>
          </a:xfrm>
          <a:prstGeom prst="rect">
            <a:avLst/>
          </a:prstGeom>
        </p:spPr>
        <p:txBody>
          <a:bodyPr lIns="36000" rIns="36000" tIns="36000" bIns="36000">
            <a:spAutoFit/>
          </a:bodyPr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Course Web Site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25" name="Picture 54" descr=""/>
          <p:cNvPicPr/>
          <p:nvPr/>
        </p:nvPicPr>
        <p:blipFill>
          <a:blip r:embed="rId3"/>
          <a:stretch/>
        </p:blipFill>
        <p:spPr>
          <a:xfrm>
            <a:off x="9838440" y="261000"/>
            <a:ext cx="2049840" cy="670320"/>
          </a:xfrm>
          <a:prstGeom prst="rect">
            <a:avLst/>
          </a:prstGeom>
          <a:ln>
            <a:noFill/>
          </a:ln>
        </p:spPr>
      </p:pic>
      <p:sp>
        <p:nvSpPr>
          <p:cNvPr id="126" name="PlaceHolder 2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Presentation 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CustomShape 3"/>
          <p:cNvSpPr/>
          <p:nvPr/>
        </p:nvSpPr>
        <p:spPr>
          <a:xfrm rot="322800">
            <a:off x="10054080" y="2253960"/>
            <a:ext cx="327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 rot="20630400">
            <a:off x="7554960" y="4340880"/>
            <a:ext cx="3276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11497680" y="4679640"/>
            <a:ext cx="2602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 rot="20971200">
            <a:off x="6090840" y="610884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 rot="568800">
            <a:off x="9145800" y="4032720"/>
            <a:ext cx="312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 rot="219600">
            <a:off x="7032600" y="2560320"/>
            <a:ext cx="3564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" name="CustomShape 9"/>
          <p:cNvSpPr/>
          <p:nvPr/>
        </p:nvSpPr>
        <p:spPr>
          <a:xfrm rot="20972400">
            <a:off x="11751120" y="2320200"/>
            <a:ext cx="2739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4" name="CustomShape 10"/>
          <p:cNvSpPr/>
          <p:nvPr/>
        </p:nvSpPr>
        <p:spPr>
          <a:xfrm rot="562200">
            <a:off x="11772360" y="3448080"/>
            <a:ext cx="260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5" name="CustomShape 11"/>
          <p:cNvSpPr/>
          <p:nvPr/>
        </p:nvSpPr>
        <p:spPr>
          <a:xfrm rot="571200">
            <a:off x="11134080" y="5626440"/>
            <a:ext cx="273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6" name="Picture 14" descr=""/>
          <p:cNvPicPr/>
          <p:nvPr/>
        </p:nvPicPr>
        <p:blipFill>
          <a:blip r:embed="rId4"/>
          <a:stretch/>
        </p:blipFill>
        <p:spPr>
          <a:xfrm rot="20967600">
            <a:off x="456840" y="2404800"/>
            <a:ext cx="2338560" cy="2395080"/>
          </a:xfrm>
          <a:prstGeom prst="rect">
            <a:avLst/>
          </a:prstGeom>
          <a:ln>
            <a:noFill/>
          </a:ln>
        </p:spPr>
      </p:pic>
      <p:sp>
        <p:nvSpPr>
          <p:cNvPr id="137" name="CustomShape 12"/>
          <p:cNvSpPr/>
          <p:nvPr/>
        </p:nvSpPr>
        <p:spPr>
          <a:xfrm rot="20949600">
            <a:off x="2718360" y="3305880"/>
            <a:ext cx="45406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latin typeface="Calibri"/>
              </a:rPr>
              <a:t>Questions?</a:t>
            </a:r>
            <a:endParaRPr b="0" lang="en-US" sz="66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57" TargetMode="Externa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Security/Same-origin_policy" TargetMode="External"/><Relationship Id="rId2" Type="http://schemas.openxmlformats.org/officeDocument/2006/relationships/hyperlink" Target="https://developer.mozilla.org/en-US/docs/Web/HTTP/Access_control_CORS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57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console.firebase.google.com/" TargetMode="Externa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57" TargetMode="External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softuni.bg/courses/" TargetMode="Externa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slideLayout" Target="../slideLayouts/slideLayout37.xml"/><Relationship Id="rId11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softuni.bg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forum.softuni.bg/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judge.softuni.bg/Contests/357" TargetMode="External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351240" y="647640"/>
            <a:ext cx="8124840" cy="117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 fontScale="73000"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AJAX and jQuery AJAX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3351240" y="1819440"/>
            <a:ext cx="81248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2000"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3600" spc="199" strike="noStrike">
                <a:solidFill>
                  <a:srgbClr val="f0a22e"/>
                </a:solidFill>
                <a:latin typeface="Calibri"/>
              </a:rPr>
              <a:t>AJAX Concepts, XMLHttpRequest,</a:t>
            </a:r>
            <a:br/>
            <a:r>
              <a:rPr b="0" lang="en-US" sz="3600" spc="199" strike="noStrike">
                <a:solidFill>
                  <a:srgbClr val="f0a22e"/>
                </a:solidFill>
                <a:latin typeface="Calibri"/>
              </a:rPr>
              <a:t>jQuery AJAX: $.ajax(), $.get(), $.post()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760320" y="460476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SoftUni Team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1" name="TextShape 4"/>
          <p:cNvSpPr txBox="1"/>
          <p:nvPr/>
        </p:nvSpPr>
        <p:spPr>
          <a:xfrm>
            <a:off x="760320" y="507492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Technical Trainers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2" name="TextShape 5"/>
          <p:cNvSpPr txBox="1"/>
          <p:nvPr/>
        </p:nvSpPr>
        <p:spPr>
          <a:xfrm>
            <a:off x="760320" y="5479920"/>
            <a:ext cx="3187080" cy="3823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27a44"/>
                </a:solidFill>
                <a:latin typeface="Calibri"/>
              </a:rPr>
              <a:t>Software University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3" name="TextShape 6"/>
          <p:cNvSpPr txBox="1"/>
          <p:nvPr/>
        </p:nvSpPr>
        <p:spPr>
          <a:xfrm>
            <a:off x="760320" y="5820480"/>
            <a:ext cx="318708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821880" y="3048840"/>
            <a:ext cx="2175120" cy="7606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25" name="Picture 2" descr=""/>
          <p:cNvPicPr/>
          <p:nvPr/>
        </p:nvPicPr>
        <p:blipFill>
          <a:blip r:embed="rId3">
            <a:alphaModFix amt="50000"/>
          </a:blip>
          <a:srcRect l="-2037" t="-11979" r="-4041" b="1042"/>
          <a:stretch/>
        </p:blipFill>
        <p:spPr>
          <a:xfrm>
            <a:off x="825120" y="1752480"/>
            <a:ext cx="2171880" cy="79524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226" name="Picture 13" descr=""/>
          <p:cNvPicPr/>
          <p:nvPr/>
        </p:nvPicPr>
        <p:blipFill>
          <a:blip r:embed="rId4"/>
          <a:stretch/>
        </p:blipFill>
        <p:spPr>
          <a:xfrm flipH="1">
            <a:off x="3580200" y="3644640"/>
            <a:ext cx="2285640" cy="2508480"/>
          </a:xfrm>
          <a:prstGeom prst="rect">
            <a:avLst/>
          </a:prstGeom>
          <a:ln>
            <a:noFill/>
          </a:ln>
        </p:spPr>
      </p:pic>
      <p:sp>
        <p:nvSpPr>
          <p:cNvPr id="227" name="CustomShape 7"/>
          <p:cNvSpPr/>
          <p:nvPr/>
        </p:nvSpPr>
        <p:spPr>
          <a:xfrm rot="986400">
            <a:off x="5273640" y="3479400"/>
            <a:ext cx="13554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ff0d9"/>
                </a:solidFill>
                <a:latin typeface="Calibri"/>
              </a:rPr>
              <a:t>jQuery</a:t>
            </a:r>
            <a:br/>
            <a:r>
              <a:rPr b="1" lang="en-US" sz="2400" spc="49" strike="noStrike">
                <a:solidFill>
                  <a:srgbClr val="fff0d9"/>
                </a:solidFill>
                <a:latin typeface="Calibri"/>
              </a:rPr>
              <a:t>AJAX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8" name="Picture 3" descr=""/>
          <p:cNvPicPr/>
          <p:nvPr/>
        </p:nvPicPr>
        <p:blipFill>
          <a:blip r:embed="rId5"/>
          <a:stretch/>
        </p:blipFill>
        <p:spPr>
          <a:xfrm>
            <a:off x="5896800" y="4523400"/>
            <a:ext cx="5511960" cy="1503000"/>
          </a:xfrm>
          <a:prstGeom prst="rect">
            <a:avLst/>
          </a:prstGeom>
          <a:ln>
            <a:noFill/>
          </a:ln>
        </p:spPr>
      </p:pic>
      <p:pic>
        <p:nvPicPr>
          <p:cNvPr id="229" name="Picture 23" descr=""/>
          <p:cNvPicPr/>
          <p:nvPr/>
        </p:nvPicPr>
        <p:blipFill>
          <a:blip r:embed="rId6"/>
          <a:stretch/>
        </p:blipFill>
        <p:spPr>
          <a:xfrm rot="396000">
            <a:off x="6727680" y="3826800"/>
            <a:ext cx="1022760" cy="102276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sp>
        <p:nvSpPr>
          <p:cNvPr id="230" name="CustomShape 8"/>
          <p:cNvSpPr/>
          <p:nvPr/>
        </p:nvSpPr>
        <p:spPr>
          <a:xfrm rot="159600">
            <a:off x="8009640" y="3732480"/>
            <a:ext cx="3254760" cy="541800"/>
          </a:xfrm>
          <a:custGeom>
            <a:avLst/>
            <a:gdLst/>
            <a:ahLst/>
            <a:rect l="0" t="0" r="r" b="b"/>
            <a:pathLst>
              <a:path w="9043" h="1512">
                <a:moveTo>
                  <a:pt x="0" y="222"/>
                </a:moveTo>
                <a:cubicBezTo>
                  <a:pt x="375" y="5"/>
                  <a:pt x="2972" y="4"/>
                  <a:pt x="4521" y="3"/>
                </a:cubicBezTo>
                <a:cubicBezTo>
                  <a:pt x="6068" y="2"/>
                  <a:pt x="8664" y="0"/>
                  <a:pt x="9042" y="215"/>
                </a:cubicBezTo>
                <a:moveTo>
                  <a:pt x="1" y="1511"/>
                </a:moveTo>
                <a:cubicBezTo>
                  <a:pt x="376" y="1347"/>
                  <a:pt x="2973" y="1293"/>
                  <a:pt x="4521" y="1291"/>
                </a:cubicBezTo>
                <a:cubicBezTo>
                  <a:pt x="6069" y="1290"/>
                  <a:pt x="8665" y="1341"/>
                  <a:pt x="9042" y="1506"/>
                </a:cubicBezTo>
              </a:path>
            </a:pathLst>
          </a:custGeom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prstTxWarp prst="textCanUp"/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dbc1a7"/>
                </a:solidFill>
                <a:latin typeface="Consolas"/>
              </a:rPr>
              <a:t>XMLHttpRequest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1" name="CustomShape 9"/>
          <p:cNvSpPr/>
          <p:nvPr/>
        </p:nvSpPr>
        <p:spPr>
          <a:xfrm>
            <a:off x="6932520" y="3612600"/>
            <a:ext cx="18432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95520" y="1643040"/>
            <a:ext cx="10794960" cy="2276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&lt;div 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text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&lt;h1&gt;AJAX jQuery.load()&lt;/h1&gt;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&lt;button onclick="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loadTitle()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"&gt;Load Title&lt;/button&gt;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&lt;/div&gt;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C1A2D19-7C4B-4F04-AA6B-4BE5BDC8AF5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jQuery.load()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8" name="CustomShape 4"/>
          <p:cNvSpPr/>
          <p:nvPr/>
        </p:nvSpPr>
        <p:spPr>
          <a:xfrm>
            <a:off x="816120" y="5838120"/>
            <a:ext cx="1055628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https://judge.softuni.bg/Contests/357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Submit in the judge the JS function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</a:rPr>
              <a:t>loadTitle()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694800" y="4297320"/>
            <a:ext cx="6313680" cy="1850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loadTitle()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$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('#text')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.load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("text.html");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>
            <a:off x="7085160" y="4297320"/>
            <a:ext cx="4405680" cy="1850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&lt;h1&gt;Voilla!&lt;/h1&gt;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&lt;p&gt;I am a text loaded with AJAX request&lt;/p&gt;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1" name="CustomShape 7"/>
          <p:cNvSpPr/>
          <p:nvPr/>
        </p:nvSpPr>
        <p:spPr>
          <a:xfrm>
            <a:off x="695160" y="1066680"/>
            <a:ext cx="10794960" cy="570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ajax-load.html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2" name="CustomShape 8"/>
          <p:cNvSpPr/>
          <p:nvPr/>
        </p:nvSpPr>
        <p:spPr>
          <a:xfrm>
            <a:off x="695160" y="3720960"/>
            <a:ext cx="6313320" cy="570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ajax-load.js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3" name="CustomShape 9"/>
          <p:cNvSpPr/>
          <p:nvPr/>
        </p:nvSpPr>
        <p:spPr>
          <a:xfrm>
            <a:off x="7085160" y="3720960"/>
            <a:ext cx="4404960" cy="570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text.html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" dur="indefinite" restart="never" nodeType="tmRoot">
          <p:childTnLst>
            <p:seq>
              <p:cTn id="117" dur="indefinite" nodeType="mainSeq">
                <p:childTnLst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B7F4BEA-D23D-44EF-BD30-4171A3B4E984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190440" y="1135080"/>
            <a:ext cx="1192356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Scripts can execute AJAX requests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Either to their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origin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(</a:t>
            </a:r>
            <a:r>
              <a:rPr b="0" lang="en-US" sz="26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same-origin policy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Or when the remote server explicitly allows AJAX calls via </a:t>
            </a:r>
            <a:r>
              <a:rPr b="0" lang="en-US" sz="26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CORS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Handling Errors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731880" y="3276720"/>
            <a:ext cx="10833840" cy="264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$(document).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</a:rPr>
              <a:t>ajaxError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(function(event, req, settings) {</a:t>
            </a:r>
            <a:endParaRPr b="0" lang="en-US" sz="2200" spc="-1" strike="noStrike">
              <a:latin typeface="Arial"/>
            </a:endParaRPr>
          </a:p>
          <a:p>
            <a:pPr marL="719280" indent="-718920"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$('#text').text(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</a:rPr>
              <a:t>`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Error loading data: ${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</a:rPr>
              <a:t>req.status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 (${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</a:rPr>
              <a:t>req.statusText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})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</a:rPr>
              <a:t>`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function loadTitle()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</a:rPr>
              <a:t>$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('#text')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</a:rPr>
              <a:t>.load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("http://dir.bg");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7175880" y="685800"/>
            <a:ext cx="4556880" cy="1006920"/>
          </a:xfrm>
          <a:prstGeom prst="wedgeRoundRectCallout">
            <a:avLst>
              <a:gd name="adj1" fmla="val 28395"/>
              <a:gd name="adj2" fmla="val 131044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7ffe7"/>
                </a:solidFill>
                <a:latin typeface="Calibri"/>
              </a:rPr>
              <a:t>Uses a special HTTP header: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</a:rPr>
              <a:t>Access-Control-Allow-Origin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9" name="CustomShape 6"/>
          <p:cNvSpPr/>
          <p:nvPr/>
        </p:nvSpPr>
        <p:spPr>
          <a:xfrm>
            <a:off x="7778880" y="4460400"/>
            <a:ext cx="3580920" cy="1447560"/>
          </a:xfrm>
          <a:prstGeom prst="wedgeRoundRectCallout">
            <a:avLst>
              <a:gd name="adj1" fmla="val -64605"/>
              <a:gd name="adj2" fmla="val 33888"/>
              <a:gd name="adj3" fmla="val 16667"/>
            </a:avLst>
          </a:prstGeom>
          <a:solidFill>
            <a:srgbClr val="643f07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7ffe7"/>
                </a:solidFill>
                <a:latin typeface="Calibri"/>
              </a:rPr>
              <a:t>This cross-origin AJAX request will fail due to missing CORS headers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4" dur="indefinite" restart="never" nodeType="tmRoot">
          <p:childTnLst>
            <p:seq>
              <p:cTn id="135" dur="indefinite" nodeType="mainSeq">
                <p:childTnLst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9C7010D-35AD-4C4D-9A34-B747C31414A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Load GitHub Repos with AJAX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758160" y="1332360"/>
            <a:ext cx="10670040" cy="5248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GitHub username: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&lt;input type="text" 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username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 value="testnakov"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/&gt;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&lt;button onclick="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loadRepos()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"&gt;Load Repos&lt;/button&gt;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&lt;ul id="repos"&gt;&lt;/ul&gt;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&lt;script&gt;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</a:rPr>
              <a:t>function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3cd60"/>
                </a:solidFill>
                <a:latin typeface="Consolas"/>
              </a:rPr>
              <a:t>loadRepos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</a:rPr>
              <a:t>()</a:t>
            </a:r>
            <a:r>
              <a:rPr b="1" lang="en-US" sz="27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700" spc="-1" strike="noStrike">
                <a:solidFill>
                  <a:srgbClr val="f3cd60"/>
                </a:solidFill>
                <a:latin typeface="Consolas"/>
              </a:rPr>
              <a:t>     </a:t>
            </a:r>
            <a:r>
              <a:rPr b="1" i="1" lang="en-US" sz="2700" spc="-1" strike="noStrike">
                <a:solidFill>
                  <a:srgbClr val="f3cd60"/>
                </a:solidFill>
                <a:latin typeface="Consolas"/>
              </a:rPr>
              <a:t>// AJAX call … 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7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7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&lt;/script&gt;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23" name="Picture 6" descr=""/>
          <p:cNvPicPr/>
          <p:nvPr/>
        </p:nvPicPr>
        <p:blipFill>
          <a:blip r:embed="rId1"/>
          <a:stretch/>
        </p:blipFill>
        <p:spPr>
          <a:xfrm>
            <a:off x="5570640" y="3124080"/>
            <a:ext cx="5995440" cy="307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8" dur="indefinite" restart="never" nodeType="tmRoot">
          <p:childTnLst>
            <p:seq>
              <p:cTn id="1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A21FA86-7D8C-4A53-8314-52C5C2427AA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Load GitHub Repos with AJAX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758160" y="1163160"/>
            <a:ext cx="10670040" cy="5141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loadRepos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$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("#repos").empty();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url = "https://api.github.com/users/" +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$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("#username").val() + "/repos";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$.ajax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({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url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success: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displayRepos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error: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displayError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displayRepos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(respos)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displayError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(err)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0" dur="indefinite" restart="never" nodeType="tmRoot">
          <p:childTnLst>
            <p:seq>
              <p:cTn id="171" dur="indefinite" nodeType="mainSeq">
                <p:childTnLst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D08DDB0-19A4-4A21-9AB1-50A8DC0675D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Load GitHub Repos with AJAX (2)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758160" y="1251360"/>
            <a:ext cx="10670040" cy="4638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displayRepos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(respos)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for (let repo of respos)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link =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$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('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&lt;a&gt;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').text(repo.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full_name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link.attr('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href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', repo.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html_url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$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("#repos").append(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$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('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&lt;li&gt;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').append(link));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displayError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(err)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$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("#repos").append(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$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("&lt;li&gt;Error&lt;/li&gt;"));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816120" y="6136560"/>
            <a:ext cx="1055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https://judge.softuni.bg/Contests/357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2" dur="indefinite" restart="never" nodeType="tmRoot">
          <p:childTnLst>
            <p:seq>
              <p:cTn id="193" dur="indefinite" nodeType="mainSeq">
                <p:childTnLst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1446120" y="4933440"/>
            <a:ext cx="893808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AJAX – Examples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1446120" y="5754960"/>
            <a:ext cx="8938080" cy="6879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Using jQuery to Access REST APIs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33" name="Picture 3" descr=""/>
          <p:cNvPicPr/>
          <p:nvPr/>
        </p:nvPicPr>
        <p:blipFill>
          <a:blip r:embed="rId1"/>
          <a:stretch/>
        </p:blipFill>
        <p:spPr>
          <a:xfrm>
            <a:off x="826560" y="1689480"/>
            <a:ext cx="10525320" cy="2870280"/>
          </a:xfrm>
          <a:prstGeom prst="rect">
            <a:avLst/>
          </a:prstGeom>
          <a:ln>
            <a:solidFill>
              <a:srgbClr val="0099cc">
                <a:alpha val="51000"/>
              </a:srgbClr>
            </a:solidFill>
          </a:ln>
        </p:spPr>
      </p:pic>
      <p:sp>
        <p:nvSpPr>
          <p:cNvPr id="334" name="CustomShape 3"/>
          <p:cNvSpPr/>
          <p:nvPr/>
        </p:nvSpPr>
        <p:spPr>
          <a:xfrm rot="21420600">
            <a:off x="1135080" y="1955520"/>
            <a:ext cx="2651040" cy="539280"/>
          </a:xfrm>
          <a:custGeom>
            <a:avLst/>
            <a:gdLst/>
            <a:ahLst/>
            <a:rect l="0" t="0" r="r" b="b"/>
            <a:pathLst>
              <a:path w="7369" h="1511">
                <a:moveTo>
                  <a:pt x="0" y="226"/>
                </a:moveTo>
                <a:cubicBezTo>
                  <a:pt x="307" y="10"/>
                  <a:pt x="2421" y="7"/>
                  <a:pt x="3682" y="5"/>
                </a:cubicBezTo>
                <a:cubicBezTo>
                  <a:pt x="4944" y="3"/>
                  <a:pt x="7058" y="0"/>
                  <a:pt x="7365" y="214"/>
                </a:cubicBezTo>
                <a:moveTo>
                  <a:pt x="3" y="1510"/>
                </a:moveTo>
                <a:cubicBezTo>
                  <a:pt x="308" y="1345"/>
                  <a:pt x="2423" y="1290"/>
                  <a:pt x="3684" y="1288"/>
                </a:cubicBezTo>
                <a:cubicBezTo>
                  <a:pt x="4946" y="1285"/>
                  <a:pt x="7060" y="1334"/>
                  <a:pt x="7368" y="1498"/>
                </a:cubicBezTo>
              </a:path>
            </a:pathLst>
          </a:custGeom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prstTxWarp prst="textCanUp"/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dbc1a7"/>
                </a:solidFill>
                <a:latin typeface="Consolas"/>
              </a:rPr>
              <a:t>Examples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0" dur="indefinite" restart="never" nodeType="tmRoot">
          <p:childTnLst>
            <p:seq>
              <p:cTn id="2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C8EA03D-51F5-4EDB-A800-6AE677EE945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190440" y="1151280"/>
            <a:ext cx="575136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 mini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phonebook JS front-end app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Hold your data in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Firebase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Disable the authentication to simplify your work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Implement "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list phones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", "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add phone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", "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delete phone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"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Phonebook App in Firebase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38" name="Picture 5" descr=""/>
          <p:cNvPicPr/>
          <p:nvPr/>
        </p:nvPicPr>
        <p:blipFill>
          <a:blip r:embed="rId1"/>
          <a:stretch/>
        </p:blipFill>
        <p:spPr>
          <a:xfrm>
            <a:off x="7161120" y="1219320"/>
            <a:ext cx="4172760" cy="508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2" dur="indefinite" restart="never" nodeType="tmRoot">
          <p:childTnLst>
            <p:seq>
              <p:cTn id="2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ED6DE8E-5191-48D2-995E-8D0D462563F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Open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https://console.firebase.google.com/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Create a new project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Enable public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read / write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access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Setup a Firebase DB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42" name="Picture 4" descr=""/>
          <p:cNvPicPr/>
          <p:nvPr/>
        </p:nvPicPr>
        <p:blipFill>
          <a:blip r:embed="rId2"/>
          <a:stretch/>
        </p:blipFill>
        <p:spPr>
          <a:xfrm>
            <a:off x="7466040" y="2057400"/>
            <a:ext cx="3934440" cy="4258080"/>
          </a:xfrm>
          <a:prstGeom prst="rect">
            <a:avLst/>
          </a:prstGeom>
          <a:ln>
            <a:noFill/>
          </a:ln>
        </p:spPr>
      </p:pic>
      <p:pic>
        <p:nvPicPr>
          <p:cNvPr id="343" name="Picture 8" descr=""/>
          <p:cNvPicPr/>
          <p:nvPr/>
        </p:nvPicPr>
        <p:blipFill>
          <a:blip r:embed="rId3"/>
          <a:stretch/>
        </p:blipFill>
        <p:spPr>
          <a:xfrm>
            <a:off x="3656160" y="2743200"/>
            <a:ext cx="3311280" cy="357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4" dur="indefinite" restart="never" nodeType="tmRoot">
          <p:childTnLst>
            <p:seq>
              <p:cTn id="2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41A3F91-4DA0-44A1-8098-10E5034AE96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Add Sample Data in Firebase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46" name="Picture 6" descr=""/>
          <p:cNvPicPr/>
          <p:nvPr/>
        </p:nvPicPr>
        <p:blipFill>
          <a:blip r:embed="rId1"/>
          <a:stretch/>
        </p:blipFill>
        <p:spPr>
          <a:xfrm>
            <a:off x="2181960" y="1121760"/>
            <a:ext cx="7824600" cy="52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6" dur="indefinite" restart="never" nodeType="tmRoot">
          <p:childTnLst>
            <p:seq>
              <p:cTn id="2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4DBB5BC-6289-47C9-9B88-DF4D062CCC3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Test Your REST Service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49" name="Picture 5" descr=""/>
          <p:cNvPicPr/>
          <p:nvPr/>
        </p:nvPicPr>
        <p:blipFill>
          <a:blip r:embed="rId1"/>
          <a:stretch/>
        </p:blipFill>
        <p:spPr>
          <a:xfrm>
            <a:off x="2422440" y="1145880"/>
            <a:ext cx="7343640" cy="529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8" dur="indefinite" restart="never" nodeType="tmRoot">
          <p:childTnLst>
            <p:seq>
              <p:cTn id="2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190440" y="1191600"/>
            <a:ext cx="11804400" cy="5529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446040" indent="-44568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AJAX Concepts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446040" indent="-44568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XMLHttpRequest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446040" indent="-44568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jQuery AJAX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76212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$.load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76212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$.get()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/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$.post()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76212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$.ajax()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marL="45720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AJAX – Examples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762120" indent="-4568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Accessing Firebase with AJAX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4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EB3C6AA-01A3-4EA2-BB87-DFEE75036AF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5" name="Picture 2" descr=""/>
          <p:cNvPicPr/>
          <p:nvPr/>
        </p:nvPicPr>
        <p:blipFill>
          <a:blip r:embed="rId1"/>
          <a:stretch/>
        </p:blipFill>
        <p:spPr>
          <a:xfrm>
            <a:off x="5560920" y="1296720"/>
            <a:ext cx="2044800" cy="2044800"/>
          </a:xfrm>
          <a:prstGeom prst="rect">
            <a:avLst/>
          </a:prstGeom>
          <a:ln>
            <a:noFill/>
          </a:ln>
        </p:spPr>
      </p:pic>
      <p:pic>
        <p:nvPicPr>
          <p:cNvPr id="236" name="Picture 7" descr=""/>
          <p:cNvPicPr/>
          <p:nvPr/>
        </p:nvPicPr>
        <p:blipFill>
          <a:blip r:embed="rId2"/>
          <a:stretch/>
        </p:blipFill>
        <p:spPr>
          <a:xfrm>
            <a:off x="7923240" y="1486440"/>
            <a:ext cx="3574440" cy="4609440"/>
          </a:xfrm>
          <a:prstGeom prst="rect">
            <a:avLst/>
          </a:prstGeom>
          <a:ln>
            <a:noFill/>
          </a:ln>
        </p:spPr>
      </p:pic>
      <p:pic>
        <p:nvPicPr>
          <p:cNvPr id="237" name="Picture 4" descr=""/>
          <p:cNvPicPr/>
          <p:nvPr/>
        </p:nvPicPr>
        <p:blipFill>
          <a:blip r:embed="rId3"/>
          <a:stretch/>
        </p:blipFill>
        <p:spPr>
          <a:xfrm>
            <a:off x="5484960" y="3801600"/>
            <a:ext cx="1760760" cy="1760760"/>
          </a:xfrm>
          <a:prstGeom prst="rect">
            <a:avLst/>
          </a:prstGeom>
          <a:ln>
            <a:noFill/>
          </a:ln>
        </p:spPr>
      </p:pic>
      <p:pic>
        <p:nvPicPr>
          <p:cNvPr id="238" name="Picture 8" descr=""/>
          <p:cNvPicPr/>
          <p:nvPr/>
        </p:nvPicPr>
        <p:blipFill>
          <a:blip r:embed="rId4"/>
          <a:stretch/>
        </p:blipFill>
        <p:spPr>
          <a:xfrm rot="397200">
            <a:off x="10150560" y="1363680"/>
            <a:ext cx="1211400" cy="121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0E0D295-8097-484C-A355-5E0737F853A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Phonebook in Firebase – HTML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760320" y="1523880"/>
            <a:ext cx="10670040" cy="4410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&lt;h1&gt;Phonebook&lt;/h1&gt;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&lt;ul 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phonebook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"&gt;&lt;/ul&gt;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&lt;button 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btnLoad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"&gt;Load&lt;/button&gt;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&lt;h2&gt;Create Contact&lt;/h2&gt;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Person: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&lt;input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type="text"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person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/&gt;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&lt;br&gt;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Phone: &lt;input type="text" 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phone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 /&gt;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&lt;br&gt;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&lt;button id="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btnCreate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"&gt;Create&lt;/button&gt;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3" name="Picture 5" descr=""/>
          <p:cNvPicPr/>
          <p:nvPr/>
        </p:nvPicPr>
        <p:blipFill>
          <a:blip r:embed="rId1"/>
          <a:stretch/>
        </p:blipFill>
        <p:spPr>
          <a:xfrm>
            <a:off x="8761320" y="1295280"/>
            <a:ext cx="2801520" cy="32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0" dur="indefinite" restart="never" nodeType="tmRoot">
          <p:childTnLst>
            <p:seq>
              <p:cTn id="2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0A1EDF5-7E71-4F9A-AD5C-47FA849BCAD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Phonebook in Firebase – JS Code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762480" y="1143000"/>
            <a:ext cx="10665360" cy="5994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$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(function 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$('#btnLoad').click(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loadContacts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$('#btnCreate').click(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createContact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let baseServiceUrl =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'</a:t>
            </a:r>
            <a:r>
              <a:rPr b="1" lang="en-US" sz="2800" spc="-1" strike="noStrike">
                <a:solidFill>
                  <a:srgbClr val="fbeedc"/>
                </a:solidFill>
                <a:latin typeface="Calibri"/>
              </a:rPr>
              <a:t>https://phonebook-nakov.firebaseio.com/phonebook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';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loadContacts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displayContacts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(contacts)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displayError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(err)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createContact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deleteContact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(key)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});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2" dur="indefinite" restart="never" nodeType="tmRoot">
          <p:childTnLst>
            <p:seq>
              <p:cTn id="2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F2AFEC6-C5E3-47F6-A16D-E147D73CDE5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Phonebook in Firebase – JS Code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762480" y="1337040"/>
            <a:ext cx="10665360" cy="5168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loadContacts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()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$("#phonebook").empty();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$.get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(baseServiceUrl + '.json')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.then(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displayContacts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.catch(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displayError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displayError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(err)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$("#phonebook").append($("&lt;li&gt;Error&lt;/li&gt;"));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4" dur="indefinite" restart="never" nodeType="tmRoot">
          <p:childTnLst>
            <p:seq>
              <p:cTn id="2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C362829-B1F9-4393-8E46-13D8DFB93B0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Phonebook in Firebase – JS Code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762480" y="1143000"/>
            <a:ext cx="10665360" cy="516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displayContacts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(contacts)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for (let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key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in contacts)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let person = contacts[key]['person'];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let phone = contacts[key]['phone'];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let li = $("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&lt;li&gt;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");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li.text(person + ': ' + phone + ' ');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$("#phonebook").append(li);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li.append($("&lt;button&gt;Delete&lt;/button&gt;")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.click(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deleteContact.bind(this, key)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));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63" name="CustomShape 4"/>
          <p:cNvSpPr/>
          <p:nvPr/>
        </p:nvSpPr>
        <p:spPr>
          <a:xfrm>
            <a:off x="7106040" y="5448960"/>
            <a:ext cx="3788640" cy="1142640"/>
          </a:xfrm>
          <a:prstGeom prst="wedgeRoundRectCallout">
            <a:avLst>
              <a:gd name="adj1" fmla="val -59148"/>
              <a:gd name="adj2" fmla="val -5471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Bind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the event handler with the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current key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6" dur="indefinite" restart="never" nodeType="tmRoot">
          <p:childTnLst>
            <p:seq>
              <p:cTn id="237" dur="indefinite" nodeType="mainSeq">
                <p:childTnLst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750D667-F1BF-4AD1-8246-1E42735BD91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Phonebook in Firebase – JS Code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62480" y="1143000"/>
            <a:ext cx="10665360" cy="5625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createContact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()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let newContactJSON =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JSON.stringify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({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person: $('#person').val(),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phone: $('#phone').val()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});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$.post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(baseServiceUrl</a:t>
            </a:r>
            <a:r>
              <a:rPr b="1" lang="en-US" sz="30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+</a:t>
            </a:r>
            <a:r>
              <a:rPr b="1" lang="en-US" sz="3000" spc="-1" strike="noStrike">
                <a:solidFill>
                  <a:srgbClr val="fbeedc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'.json', newContactJSON)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.then(loadContacts)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.catch(displayError);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$('#person').val('');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$('#phone').val('');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6" dur="indefinite" restart="never" nodeType="tmRoot">
          <p:childTnLst>
            <p:seq>
              <p:cTn id="2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65851CB-89A4-4AD4-A1D0-6F03593A96E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Phonebook in Firebase – JS Code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762480" y="1447920"/>
            <a:ext cx="10665360" cy="4255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deleteContact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(key)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let request =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method: '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DELETE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',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url: baseServiceUrl + '/' + key + '.json'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};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$.ajax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(request)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.then(loadContacts)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.catch(displayError);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816120" y="6136560"/>
            <a:ext cx="10556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solution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https://judge.softuni.bg/Contests/357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1" name="CustomShape 5"/>
          <p:cNvSpPr/>
          <p:nvPr/>
        </p:nvSpPr>
        <p:spPr>
          <a:xfrm>
            <a:off x="7803360" y="1219320"/>
            <a:ext cx="3788640" cy="1447560"/>
          </a:xfrm>
          <a:prstGeom prst="wedgeRoundRectCallout">
            <a:avLst>
              <a:gd name="adj1" fmla="val -67620"/>
              <a:gd name="adj2" fmla="val -1305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 correct contact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key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will come as parameter (due to binding)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8" dur="indefinite" restart="never" nodeType="tmRoot">
          <p:childTnLst>
            <p:seq>
              <p:cTn id="259" dur="indefinite" nodeType="mainSeq">
                <p:childTnLst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912960" y="481932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Practice: jQuery AJAX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912960" y="575784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Exercises in Class (Lab)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74" name="Picture 13" descr=""/>
          <p:cNvPicPr/>
          <p:nvPr/>
        </p:nvPicPr>
        <p:blipFill>
          <a:blip r:embed="rId1"/>
          <a:stretch/>
        </p:blipFill>
        <p:spPr>
          <a:xfrm>
            <a:off x="3987720" y="838080"/>
            <a:ext cx="3523680" cy="363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4" dur="indefinite" restart="never" nodeType="tmRoot">
          <p:childTnLst>
            <p:seq>
              <p:cTn id="2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4093863-2853-4D60-B55B-57062FC3535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190440" y="1151280"/>
            <a:ext cx="857052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AJAX sends asynchronous HTTP requests from JS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jQuery simplifies how developers use AJAX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Summary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78" name="Picture 2" descr=""/>
          <p:cNvPicPr/>
          <p:nvPr/>
        </p:nvPicPr>
        <p:blipFill>
          <a:blip r:embed="rId1"/>
          <a:stretch/>
        </p:blipFill>
        <p:spPr>
          <a:xfrm>
            <a:off x="8715240" y="1752480"/>
            <a:ext cx="2680200" cy="1988280"/>
          </a:xfrm>
          <a:prstGeom prst="rect">
            <a:avLst/>
          </a:prstGeom>
          <a:ln>
            <a:noFill/>
          </a:ln>
        </p:spPr>
      </p:pic>
      <p:pic>
        <p:nvPicPr>
          <p:cNvPr id="379" name="Picture 7" descr=""/>
          <p:cNvPicPr/>
          <p:nvPr/>
        </p:nvPicPr>
        <p:blipFill>
          <a:blip r:embed="rId2"/>
          <a:stretch/>
        </p:blipFill>
        <p:spPr>
          <a:xfrm>
            <a:off x="9386640" y="4267080"/>
            <a:ext cx="2008800" cy="2008800"/>
          </a:xfrm>
          <a:prstGeom prst="rect">
            <a:avLst/>
          </a:prstGeom>
          <a:ln>
            <a:noFill/>
          </a:ln>
        </p:spPr>
      </p:pic>
      <p:sp>
        <p:nvSpPr>
          <p:cNvPr id="380" name="CustomShape 4"/>
          <p:cNvSpPr/>
          <p:nvPr/>
        </p:nvSpPr>
        <p:spPr>
          <a:xfrm>
            <a:off x="758160" y="2702880"/>
            <a:ext cx="7393320" cy="386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$.ajax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({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url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, method: '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GET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',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success: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displayRepos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error: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displayError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});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displayRepos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(respos)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displayError</a:t>
            </a: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(err) { … }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6" dur="indefinite" restart="never" nodeType="tmRoot">
          <p:childTnLst>
            <p:seq>
              <p:cTn id="287" dur="indefinite" nodeType="mainSeq">
                <p:childTnLst>
                  <p:par>
                    <p:cTn id="288" fill="hold">
                      <p:stCondLst>
                        <p:cond delay="0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AJAX and jQuery AJAX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1529280" y="6400800"/>
            <a:ext cx="1048212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https://softuni.bg/courses/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83" name="Picture 12" descr=""/>
          <p:cNvPicPr/>
          <p:nvPr/>
        </p:nvPicPr>
        <p:blipFill>
          <a:blip r:embed="rId2"/>
          <a:srcRect l="-16209" t="0" r="-16209" b="0"/>
          <a:stretch/>
        </p:blipFill>
        <p:spPr>
          <a:xfrm>
            <a:off x="303120" y="1246320"/>
            <a:ext cx="2763360" cy="957240"/>
          </a:xfrm>
          <a:prstGeom prst="rect">
            <a:avLst/>
          </a:prstGeom>
          <a:ln>
            <a:noFill/>
          </a:ln>
        </p:spPr>
      </p:pic>
      <p:pic>
        <p:nvPicPr>
          <p:cNvPr id="384" name="Picture 13" descr=""/>
          <p:cNvPicPr/>
          <p:nvPr/>
        </p:nvPicPr>
        <p:blipFill>
          <a:blip r:embed="rId3"/>
          <a:srcRect l="-5905" t="0" r="-5905" b="0"/>
          <a:stretch/>
        </p:blipFill>
        <p:spPr>
          <a:xfrm>
            <a:off x="3787200" y="125496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385" name="Picture 15" descr=""/>
          <p:cNvPicPr/>
          <p:nvPr/>
        </p:nvPicPr>
        <p:blipFill>
          <a:blip r:embed="rId4"/>
          <a:srcRect l="-25005" t="0" r="-25005" b="0"/>
          <a:stretch/>
        </p:blipFill>
        <p:spPr>
          <a:xfrm>
            <a:off x="7271280" y="40021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386" name="Picture 16" descr=""/>
          <p:cNvPicPr/>
          <p:nvPr/>
        </p:nvPicPr>
        <p:blipFill>
          <a:blip r:embed="rId5"/>
          <a:srcRect l="-708" t="0" r="-708" b="0"/>
          <a:stretch/>
        </p:blipFill>
        <p:spPr>
          <a:xfrm>
            <a:off x="7271280" y="5375520"/>
            <a:ext cx="4613760" cy="948600"/>
          </a:xfrm>
          <a:prstGeom prst="rect">
            <a:avLst/>
          </a:prstGeom>
          <a:ln>
            <a:noFill/>
          </a:ln>
        </p:spPr>
      </p:pic>
      <p:pic>
        <p:nvPicPr>
          <p:cNvPr id="387" name="Picture 17" descr=""/>
          <p:cNvPicPr/>
          <p:nvPr/>
        </p:nvPicPr>
        <p:blipFill>
          <a:blip r:embed="rId6"/>
          <a:srcRect l="0" t="-66517" r="0" b="-59511"/>
          <a:stretch/>
        </p:blipFill>
        <p:spPr>
          <a:xfrm>
            <a:off x="7271280" y="2619720"/>
            <a:ext cx="4613760" cy="957240"/>
          </a:xfrm>
          <a:prstGeom prst="rect">
            <a:avLst/>
          </a:prstGeom>
          <a:ln>
            <a:noFill/>
          </a:ln>
        </p:spPr>
      </p:pic>
      <p:pic>
        <p:nvPicPr>
          <p:cNvPr id="388" name="Picture 19" descr=""/>
          <p:cNvPicPr/>
          <p:nvPr/>
        </p:nvPicPr>
        <p:blipFill>
          <a:blip r:embed="rId7"/>
          <a:srcRect l="-14710" t="0" r="-14710" b="0"/>
          <a:stretch/>
        </p:blipFill>
        <p:spPr>
          <a:xfrm>
            <a:off x="30312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389" name="Picture 20" descr=""/>
          <p:cNvPicPr/>
          <p:nvPr/>
        </p:nvPicPr>
        <p:blipFill>
          <a:blip r:embed="rId8"/>
          <a:stretch/>
        </p:blipFill>
        <p:spPr>
          <a:xfrm>
            <a:off x="3787200" y="5375520"/>
            <a:ext cx="2763360" cy="948600"/>
          </a:xfrm>
          <a:prstGeom prst="rect">
            <a:avLst/>
          </a:prstGeom>
          <a:ln>
            <a:noFill/>
          </a:ln>
        </p:spPr>
      </p:pic>
      <p:pic>
        <p:nvPicPr>
          <p:cNvPr id="390" name="Picture 23" descr=""/>
          <p:cNvPicPr/>
          <p:nvPr/>
        </p:nvPicPr>
        <p:blipFill>
          <a:blip r:embed="rId9"/>
          <a:srcRect l="-9951" t="0" r="-9951" b="0"/>
          <a:stretch/>
        </p:blipFill>
        <p:spPr>
          <a:xfrm>
            <a:off x="7271280" y="1246320"/>
            <a:ext cx="4613760" cy="94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4" dur="indefinite" restart="never" nodeType="tmRoot">
          <p:childTnLst>
            <p:seq>
              <p:cTn id="3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License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This course (slides, examples, demos, videos, homework, etc.)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 4.0 International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" license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52ED7C1-6540-4599-A64D-8035D2A7AAB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94" name="Picture 4" descr=""/>
          <p:cNvPicPr/>
          <p:nvPr/>
        </p:nvPicPr>
        <p:blipFill>
          <a:blip r:embed="rId4"/>
          <a:stretch/>
        </p:blipFill>
        <p:spPr>
          <a:xfrm>
            <a:off x="3322440" y="3700080"/>
            <a:ext cx="5540400" cy="193824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6" dur="indefinite" restart="never" nodeType="tmRoot">
          <p:childTnLst>
            <p:seq>
              <p:cTn id="3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10542B9-D20D-4BC6-A37C-CD3198BA0E7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190440" y="1151280"/>
            <a:ext cx="11804400" cy="5373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8800" spc="-1" strike="noStrike">
                <a:solidFill>
                  <a:srgbClr val="f3cd60"/>
                </a:solidFill>
                <a:latin typeface="Calibri"/>
              </a:rPr>
              <a:t>sli.do</a:t>
            </a:r>
            <a:br/>
            <a:r>
              <a:rPr b="1" lang="en-US" sz="11500" spc="-1" strike="noStrike">
                <a:solidFill>
                  <a:srgbClr val="ffffff"/>
                </a:solidFill>
                <a:latin typeface="Calibri"/>
              </a:rPr>
              <a:t>#JSAPPS</a:t>
            </a:r>
            <a:endParaRPr b="0" lang="en-US" sz="115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Have a Question?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259920" y="102960"/>
            <a:ext cx="9073800" cy="936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73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Free Trainings @ Software University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259920" y="1039680"/>
            <a:ext cx="9434160" cy="56390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Foundation – 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softuni.org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– High-Quality Education, Profession and Job for Software Developers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2900" spc="-1" strike="noStrike">
              <a:solidFill>
                <a:srgbClr val="ffffff"/>
              </a:solid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@ Facebook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solidFill>
                <a:srgbClr val="ffffff"/>
              </a:solidFill>
              <a:latin typeface="Calibri"/>
            </a:endParaRPr>
          </a:p>
          <a:p>
            <a:pPr lvl="1"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Forums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forum.softuni.bg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97" name="Picture 8" descr=""/>
          <p:cNvPicPr/>
          <p:nvPr/>
        </p:nvPicPr>
        <p:blipFill>
          <a:blip r:embed="rId5"/>
          <a:stretch/>
        </p:blipFill>
        <p:spPr>
          <a:xfrm>
            <a:off x="9726480" y="1594800"/>
            <a:ext cx="1700640" cy="1569960"/>
          </a:xfrm>
          <a:prstGeom prst="rect">
            <a:avLst/>
          </a:prstGeom>
          <a:ln w="12600">
            <a:solidFill>
              <a:srgbClr val="55438f">
                <a:alpha val="70000"/>
              </a:srgbClr>
            </a:solidFill>
            <a:round/>
          </a:ln>
        </p:spPr>
      </p:pic>
      <p:pic>
        <p:nvPicPr>
          <p:cNvPr id="398" name="Picture 9" descr=""/>
          <p:cNvPicPr/>
          <p:nvPr/>
        </p:nvPicPr>
        <p:blipFill>
          <a:blip r:embed="rId6">
            <a:alphaModFix amt="50000"/>
          </a:blip>
          <a:srcRect l="-5357" t="-15235" r="-5357" b="-15235"/>
          <a:stretch/>
        </p:blipFill>
        <p:spPr>
          <a:xfrm>
            <a:off x="9457200" y="466920"/>
            <a:ext cx="2269440" cy="874440"/>
          </a:xfrm>
          <a:prstGeom prst="rect">
            <a:avLst/>
          </a:prstGeom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399" name="Picture 4" descr=""/>
          <p:cNvPicPr/>
          <p:nvPr/>
        </p:nvPicPr>
        <p:blipFill>
          <a:blip r:embed="rId7"/>
          <a:stretch/>
        </p:blipFill>
        <p:spPr>
          <a:xfrm>
            <a:off x="10075680" y="3512160"/>
            <a:ext cx="1003680" cy="1017360"/>
          </a:xfrm>
          <a:prstGeom prst="rect">
            <a:avLst/>
          </a:prstGeom>
          <a:ln>
            <a:noFill/>
          </a:ln>
        </p:spPr>
      </p:pic>
      <p:pic>
        <p:nvPicPr>
          <p:cNvPr id="400" name="Picture 12" descr=""/>
          <p:cNvPicPr/>
          <p:nvPr/>
        </p:nvPicPr>
        <p:blipFill>
          <a:blip r:embed="rId8"/>
          <a:stretch/>
        </p:blipFill>
        <p:spPr>
          <a:xfrm>
            <a:off x="10109160" y="4876920"/>
            <a:ext cx="969840" cy="965520"/>
          </a:xfrm>
          <a:prstGeom prst="rect">
            <a:avLst/>
          </a:prstGeom>
          <a:ln>
            <a:noFill/>
          </a:ln>
        </p:spPr>
      </p:pic>
      <p:pic>
        <p:nvPicPr>
          <p:cNvPr id="401" name="Picture 4" descr=""/>
          <p:cNvPicPr/>
          <p:nvPr/>
        </p:nvPicPr>
        <p:blipFill>
          <a:blip r:embed="rId9"/>
          <a:stretch/>
        </p:blipFill>
        <p:spPr>
          <a:xfrm>
            <a:off x="6762240" y="3093840"/>
            <a:ext cx="2286000" cy="249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1C7E702-4DC5-465B-970E-41566D76DAC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 fontScale="84000"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AJAX ==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synchronous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J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avaScript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nd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X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ML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Technique for background loading of dynamic content / data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Web pages / apps load data from the Web server and render it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Two types of AJAX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Partial page rendering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Load HTML fragment + show it in a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&lt;div&gt;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JSON service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Load JSON object and display it with JavaScript / jQuery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What is AJAX?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45" name="Picture 5" descr=""/>
          <p:cNvPicPr/>
          <p:nvPr/>
        </p:nvPicPr>
        <p:blipFill>
          <a:blip r:embed="rId1"/>
          <a:stretch/>
        </p:blipFill>
        <p:spPr>
          <a:xfrm>
            <a:off x="8323200" y="3429000"/>
            <a:ext cx="3242880" cy="171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443FFAE-C06B-40FC-8D02-8671EEEE8905}" type="slidenum">
              <a:rPr b="0" lang="en-US" sz="9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3be60"/>
                </a:solidFill>
                <a:latin typeface="Calibri"/>
              </a:rPr>
              <a:t>AJAX: Workflow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48" name="Group 3"/>
          <p:cNvGrpSpPr/>
          <p:nvPr/>
        </p:nvGrpSpPr>
        <p:grpSpPr>
          <a:xfrm>
            <a:off x="3434040" y="1128240"/>
            <a:ext cx="5762880" cy="649440"/>
            <a:chOff x="3434040" y="1128240"/>
            <a:chExt cx="5762880" cy="649440"/>
          </a:xfrm>
        </p:grpSpPr>
        <p:sp>
          <p:nvSpPr>
            <p:cNvPr id="249" name="CustomShape 4"/>
            <p:cNvSpPr/>
            <p:nvPr/>
          </p:nvSpPr>
          <p:spPr>
            <a:xfrm>
              <a:off x="3434040" y="1473120"/>
              <a:ext cx="5762880" cy="304560"/>
            </a:xfrm>
            <a:prstGeom prst="rightArrow">
              <a:avLst>
                <a:gd name="adj1" fmla="val 35365"/>
                <a:gd name="adj2" fmla="val 97561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CustomShape 5"/>
            <p:cNvSpPr/>
            <p:nvPr/>
          </p:nvSpPr>
          <p:spPr>
            <a:xfrm>
              <a:off x="3434040" y="1128240"/>
              <a:ext cx="546444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alibri"/>
                </a:rPr>
                <a:t>1. HTTP request (initial page load)</a:t>
              </a:r>
              <a:endParaRPr b="0" lang="en-US" sz="2200" spc="-1" strike="noStrike">
                <a:latin typeface="Arial"/>
              </a:endParaRPr>
            </a:p>
          </p:txBody>
        </p:sp>
      </p:grpSp>
      <p:grpSp>
        <p:nvGrpSpPr>
          <p:cNvPr id="251" name="Group 6"/>
          <p:cNvGrpSpPr/>
          <p:nvPr/>
        </p:nvGrpSpPr>
        <p:grpSpPr>
          <a:xfrm>
            <a:off x="3415320" y="1864440"/>
            <a:ext cx="5781600" cy="759960"/>
            <a:chOff x="3415320" y="1864440"/>
            <a:chExt cx="5781600" cy="759960"/>
          </a:xfrm>
        </p:grpSpPr>
        <p:sp>
          <p:nvSpPr>
            <p:cNvPr id="252" name="CustomShape 7"/>
            <p:cNvSpPr/>
            <p:nvPr/>
          </p:nvSpPr>
          <p:spPr>
            <a:xfrm rot="10800000">
              <a:off x="3415320" y="2215080"/>
              <a:ext cx="5781600" cy="304560"/>
            </a:xfrm>
            <a:prstGeom prst="rightArrow">
              <a:avLst>
                <a:gd name="adj1" fmla="val 35365"/>
                <a:gd name="adj2" fmla="val 97561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CustomShape 8"/>
            <p:cNvSpPr/>
            <p:nvPr/>
          </p:nvSpPr>
          <p:spPr>
            <a:xfrm>
              <a:off x="4555080" y="1864440"/>
              <a:ext cx="3953160" cy="75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alibri"/>
                </a:rPr>
                <a:t>2. HTTP response (HTML page)</a:t>
              </a:r>
              <a:endParaRPr b="0" lang="en-US" sz="2200" spc="-1" strike="noStrike">
                <a:latin typeface="Arial"/>
              </a:endParaRPr>
            </a:p>
          </p:txBody>
        </p:sp>
      </p:grpSp>
      <p:sp>
        <p:nvSpPr>
          <p:cNvPr id="254" name="Line 9"/>
          <p:cNvSpPr/>
          <p:nvPr/>
        </p:nvSpPr>
        <p:spPr>
          <a:xfrm>
            <a:off x="2847960" y="1150920"/>
            <a:ext cx="360" cy="5249880"/>
          </a:xfrm>
          <a:prstGeom prst="line">
            <a:avLst/>
          </a:prstGeom>
          <a:ln w="38160"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Line 10"/>
          <p:cNvSpPr/>
          <p:nvPr/>
        </p:nvSpPr>
        <p:spPr>
          <a:xfrm>
            <a:off x="9528480" y="1150920"/>
            <a:ext cx="360" cy="5249520"/>
          </a:xfrm>
          <a:prstGeom prst="line">
            <a:avLst/>
          </a:prstGeom>
          <a:ln w="38160"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6" name="Group 11"/>
          <p:cNvGrpSpPr/>
          <p:nvPr/>
        </p:nvGrpSpPr>
        <p:grpSpPr>
          <a:xfrm>
            <a:off x="3200760" y="2604960"/>
            <a:ext cx="5995800" cy="768600"/>
            <a:chOff x="3200760" y="2604960"/>
            <a:chExt cx="5995800" cy="768600"/>
          </a:xfrm>
        </p:grpSpPr>
        <p:sp>
          <p:nvSpPr>
            <p:cNvPr id="257" name="CustomShape 12"/>
            <p:cNvSpPr/>
            <p:nvPr/>
          </p:nvSpPr>
          <p:spPr>
            <a:xfrm>
              <a:off x="5257800" y="2946600"/>
              <a:ext cx="3938760" cy="324720"/>
            </a:xfrm>
            <a:prstGeom prst="rightArrow">
              <a:avLst>
                <a:gd name="adj1" fmla="val 35365"/>
                <a:gd name="adj2" fmla="val 97561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CustomShape 13"/>
            <p:cNvSpPr/>
            <p:nvPr/>
          </p:nvSpPr>
          <p:spPr>
            <a:xfrm>
              <a:off x="5257800" y="2604960"/>
              <a:ext cx="364032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alibri"/>
                </a:rPr>
                <a:t>AJAX request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59" name="CustomShape 14"/>
            <p:cNvSpPr/>
            <p:nvPr/>
          </p:nvSpPr>
          <p:spPr>
            <a:xfrm>
              <a:off x="3200760" y="2817720"/>
              <a:ext cx="1963800" cy="555840"/>
            </a:xfrm>
            <a:prstGeom prst="flowChartAlternateProcess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</a:rPr>
                <a:t>UI Interaction</a:t>
              </a:r>
              <a:endParaRPr b="0" lang="en-US" sz="2200" spc="-1" strike="noStrike">
                <a:latin typeface="Arial"/>
              </a:endParaRPr>
            </a:p>
          </p:txBody>
        </p:sp>
      </p:grpSp>
      <p:grpSp>
        <p:nvGrpSpPr>
          <p:cNvPr id="260" name="Group 15"/>
          <p:cNvGrpSpPr/>
          <p:nvPr/>
        </p:nvGrpSpPr>
        <p:grpSpPr>
          <a:xfrm>
            <a:off x="3195000" y="4349520"/>
            <a:ext cx="1963800" cy="1817280"/>
            <a:chOff x="3195000" y="4349520"/>
            <a:chExt cx="1963800" cy="1817280"/>
          </a:xfrm>
        </p:grpSpPr>
        <p:sp>
          <p:nvSpPr>
            <p:cNvPr id="261" name="CustomShape 16"/>
            <p:cNvSpPr/>
            <p:nvPr/>
          </p:nvSpPr>
          <p:spPr>
            <a:xfrm rot="5400000">
              <a:off x="3776400" y="4590000"/>
              <a:ext cx="777600" cy="296280"/>
            </a:xfrm>
            <a:prstGeom prst="rightArrow">
              <a:avLst>
                <a:gd name="adj1" fmla="val 35365"/>
                <a:gd name="adj2" fmla="val 76679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" name="CustomShape 17"/>
            <p:cNvSpPr/>
            <p:nvPr/>
          </p:nvSpPr>
          <p:spPr>
            <a:xfrm>
              <a:off x="3195000" y="5239440"/>
              <a:ext cx="1963800" cy="927360"/>
            </a:xfrm>
            <a:prstGeom prst="flowChartAlternateProcess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Modify the page DOM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63" name="Group 18"/>
          <p:cNvGrpSpPr/>
          <p:nvPr/>
        </p:nvGrpSpPr>
        <p:grpSpPr>
          <a:xfrm>
            <a:off x="3195000" y="3422160"/>
            <a:ext cx="6001920" cy="1364040"/>
            <a:chOff x="3195000" y="3422160"/>
            <a:chExt cx="6001920" cy="1364040"/>
          </a:xfrm>
        </p:grpSpPr>
        <p:sp>
          <p:nvSpPr>
            <p:cNvPr id="264" name="CustomShape 19"/>
            <p:cNvSpPr/>
            <p:nvPr/>
          </p:nvSpPr>
          <p:spPr>
            <a:xfrm>
              <a:off x="3195000" y="3634920"/>
              <a:ext cx="1963800" cy="555840"/>
            </a:xfrm>
            <a:prstGeom prst="flowChartAlternateProcess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</a:rPr>
                <a:t>AJAX handler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5" name="CustomShape 20"/>
            <p:cNvSpPr/>
            <p:nvPr/>
          </p:nvSpPr>
          <p:spPr>
            <a:xfrm rot="10800000">
              <a:off x="5202000" y="3786480"/>
              <a:ext cx="3994920" cy="304560"/>
            </a:xfrm>
            <a:prstGeom prst="rightArrow">
              <a:avLst>
                <a:gd name="adj1" fmla="val 35365"/>
                <a:gd name="adj2" fmla="val 97561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CustomShape 21"/>
            <p:cNvSpPr/>
            <p:nvPr/>
          </p:nvSpPr>
          <p:spPr>
            <a:xfrm>
              <a:off x="5537880" y="3422160"/>
              <a:ext cx="3659040" cy="75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alibri"/>
                </a:rPr>
                <a:t>AJAX response (asynchronous)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7" name="CustomShape 22"/>
            <p:cNvSpPr/>
            <p:nvPr/>
          </p:nvSpPr>
          <p:spPr>
            <a:xfrm>
              <a:off x="5537880" y="4026240"/>
              <a:ext cx="3659040" cy="75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alibri"/>
                </a:rPr>
                <a:t>Returns data as JSON / HTML</a:t>
              </a:r>
              <a:endParaRPr b="0" lang="en-US" sz="2200" spc="-1" strike="noStrike">
                <a:latin typeface="Arial"/>
              </a:endParaRPr>
            </a:p>
          </p:txBody>
        </p:sp>
      </p:grpSp>
      <p:grpSp>
        <p:nvGrpSpPr>
          <p:cNvPr id="268" name="Group 23"/>
          <p:cNvGrpSpPr/>
          <p:nvPr/>
        </p:nvGrpSpPr>
        <p:grpSpPr>
          <a:xfrm>
            <a:off x="608040" y="2273400"/>
            <a:ext cx="2116800" cy="2878560"/>
            <a:chOff x="608040" y="2273400"/>
            <a:chExt cx="2116800" cy="2878560"/>
          </a:xfrm>
        </p:grpSpPr>
        <p:pic>
          <p:nvPicPr>
            <p:cNvPr id="269" name="Picture 6" descr=""/>
            <p:cNvPicPr/>
            <p:nvPr/>
          </p:nvPicPr>
          <p:blipFill>
            <a:blip r:embed="rId1"/>
            <a:stretch/>
          </p:blipFill>
          <p:spPr>
            <a:xfrm>
              <a:off x="608040" y="2273400"/>
              <a:ext cx="2116800" cy="2116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0" name="CustomShape 24"/>
            <p:cNvSpPr/>
            <p:nvPr/>
          </p:nvSpPr>
          <p:spPr>
            <a:xfrm>
              <a:off x="680760" y="4209120"/>
              <a:ext cx="1822680" cy="9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Web Client</a:t>
              </a:r>
              <a:endParaRPr b="0" lang="en-US" sz="2800" spc="-1" strike="noStrike">
                <a:latin typeface="Arial"/>
              </a:endParaRPr>
            </a:p>
          </p:txBody>
        </p:sp>
        <p:pic>
          <p:nvPicPr>
            <p:cNvPr id="271" name="Picture 2" descr=""/>
            <p:cNvPicPr/>
            <p:nvPr/>
          </p:nvPicPr>
          <p:blipFill>
            <a:blip r:embed="rId2"/>
            <a:stretch/>
          </p:blipFill>
          <p:spPr>
            <a:xfrm>
              <a:off x="726120" y="2413080"/>
              <a:ext cx="885600" cy="885600"/>
            </a:xfrm>
            <a:prstGeom prst="rect">
              <a:avLst/>
            </a:prstGeom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72" name="Group 25"/>
          <p:cNvGrpSpPr/>
          <p:nvPr/>
        </p:nvGrpSpPr>
        <p:grpSpPr>
          <a:xfrm>
            <a:off x="9768600" y="2320560"/>
            <a:ext cx="2004840" cy="2885400"/>
            <a:chOff x="9768600" y="2320560"/>
            <a:chExt cx="2004840" cy="2885400"/>
          </a:xfrm>
        </p:grpSpPr>
        <p:sp>
          <p:nvSpPr>
            <p:cNvPr id="273" name="CustomShape 26"/>
            <p:cNvSpPr/>
            <p:nvPr/>
          </p:nvSpPr>
          <p:spPr>
            <a:xfrm>
              <a:off x="9768600" y="4263120"/>
              <a:ext cx="2004840" cy="9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</a:rPr>
                <a:t>Web Server</a:t>
              </a:r>
              <a:endParaRPr b="0" lang="en-US" sz="2800" spc="-1" strike="noStrike">
                <a:latin typeface="Arial"/>
              </a:endParaRPr>
            </a:p>
          </p:txBody>
        </p:sp>
        <p:pic>
          <p:nvPicPr>
            <p:cNvPr id="274" name="Picture 2" descr=""/>
            <p:cNvPicPr/>
            <p:nvPr/>
          </p:nvPicPr>
          <p:blipFill>
            <a:blip r:embed="rId3"/>
            <a:stretch/>
          </p:blipFill>
          <p:spPr>
            <a:xfrm>
              <a:off x="9865800" y="2320560"/>
              <a:ext cx="1906920" cy="1906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5" name="Group 27"/>
          <p:cNvGrpSpPr/>
          <p:nvPr/>
        </p:nvGrpSpPr>
        <p:grpSpPr>
          <a:xfrm>
            <a:off x="5397120" y="4957200"/>
            <a:ext cx="2906640" cy="1492560"/>
            <a:chOff x="5397120" y="4957200"/>
            <a:chExt cx="2906640" cy="1492560"/>
          </a:xfrm>
        </p:grpSpPr>
        <p:pic>
          <p:nvPicPr>
            <p:cNvPr id="276" name="Picture 2" descr=""/>
            <p:cNvPicPr/>
            <p:nvPr/>
          </p:nvPicPr>
          <p:blipFill>
            <a:blip r:embed="rId4"/>
            <a:stretch/>
          </p:blipFill>
          <p:spPr>
            <a:xfrm>
              <a:off x="6526800" y="4957200"/>
              <a:ext cx="1776960" cy="1492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7" name="CustomShape 28"/>
            <p:cNvSpPr/>
            <p:nvPr/>
          </p:nvSpPr>
          <p:spPr>
            <a:xfrm>
              <a:off x="5397120" y="5540760"/>
              <a:ext cx="880560" cy="325080"/>
            </a:xfrm>
            <a:prstGeom prst="rightArrow">
              <a:avLst>
                <a:gd name="adj1" fmla="val 35365"/>
                <a:gd name="adj2" fmla="val 97561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5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6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681840" y="5656320"/>
            <a:ext cx="1081512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Using the XMLHttpRequest Object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2292480" y="1172880"/>
            <a:ext cx="7192440" cy="960480"/>
          </a:xfrm>
          <a:custGeom>
            <a:avLst/>
            <a:gdLst/>
            <a:ahLst/>
            <a:rect l="0" t="0" r="r" b="b"/>
            <a:pathLst>
              <a:path w="19981" h="2670">
                <a:moveTo>
                  <a:pt x="0" y="383"/>
                </a:moveTo>
                <a:cubicBezTo>
                  <a:pt x="832" y="0"/>
                  <a:pt x="6567" y="0"/>
                  <a:pt x="9990" y="0"/>
                </a:cubicBezTo>
                <a:cubicBezTo>
                  <a:pt x="13412" y="0"/>
                  <a:pt x="19147" y="0"/>
                  <a:pt x="19980" y="383"/>
                </a:cubicBezTo>
                <a:moveTo>
                  <a:pt x="0" y="2669"/>
                </a:moveTo>
                <a:cubicBezTo>
                  <a:pt x="832" y="2377"/>
                  <a:pt x="6567" y="2285"/>
                  <a:pt x="9990" y="2285"/>
                </a:cubicBezTo>
                <a:cubicBezTo>
                  <a:pt x="13412" y="2285"/>
                  <a:pt x="19147" y="2377"/>
                  <a:pt x="19980" y="2669"/>
                </a:cubicBezTo>
              </a:path>
            </a:pathLst>
          </a:custGeom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prstTxWarp prst="textCanUp"/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dbc1a7"/>
                </a:solidFill>
                <a:latin typeface="Consolas"/>
              </a:rPr>
              <a:t>XMLHttpRequest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3845880" y="2617200"/>
            <a:ext cx="4159080" cy="774360"/>
          </a:xfrm>
          <a:custGeom>
            <a:avLst/>
            <a:gdLst/>
            <a:ahLst/>
            <a:rect l="l" t="t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4"/>
          <p:cNvSpPr/>
          <p:nvPr/>
        </p:nvSpPr>
        <p:spPr>
          <a:xfrm flipH="1" flipV="1">
            <a:off x="3845160" y="3894840"/>
            <a:ext cx="4159080" cy="774360"/>
          </a:xfrm>
          <a:custGeom>
            <a:avLst/>
            <a:gdLst/>
            <a:ahLst/>
            <a:rect l="l" t="t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"/>
          <p:cNvSpPr/>
          <p:nvPr/>
        </p:nvSpPr>
        <p:spPr>
          <a:xfrm>
            <a:off x="4477320" y="2860200"/>
            <a:ext cx="2804040" cy="51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AJAX request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4422240" y="3835440"/>
            <a:ext cx="3090600" cy="51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AJAX response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84" name="Group 7"/>
          <p:cNvGrpSpPr/>
          <p:nvPr/>
        </p:nvGrpSpPr>
        <p:grpSpPr>
          <a:xfrm>
            <a:off x="8157240" y="2569320"/>
            <a:ext cx="1906920" cy="2708280"/>
            <a:chOff x="8157240" y="2569320"/>
            <a:chExt cx="1906920" cy="2708280"/>
          </a:xfrm>
        </p:grpSpPr>
        <p:sp>
          <p:nvSpPr>
            <p:cNvPr id="285" name="CustomShape 8"/>
            <p:cNvSpPr/>
            <p:nvPr/>
          </p:nvSpPr>
          <p:spPr>
            <a:xfrm>
              <a:off x="8219160" y="4456440"/>
              <a:ext cx="165708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</a:rPr>
                <a:t>Web Server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286" name="Picture 2" descr=""/>
            <p:cNvPicPr/>
            <p:nvPr/>
          </p:nvPicPr>
          <p:blipFill>
            <a:blip r:embed="rId1"/>
            <a:stretch/>
          </p:blipFill>
          <p:spPr>
            <a:xfrm>
              <a:off x="8157240" y="2569320"/>
              <a:ext cx="1906920" cy="1906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7" name="Group 9"/>
          <p:cNvGrpSpPr/>
          <p:nvPr/>
        </p:nvGrpSpPr>
        <p:grpSpPr>
          <a:xfrm>
            <a:off x="1785240" y="2597040"/>
            <a:ext cx="2116800" cy="2756880"/>
            <a:chOff x="1785240" y="2597040"/>
            <a:chExt cx="2116800" cy="2756880"/>
          </a:xfrm>
        </p:grpSpPr>
        <p:pic>
          <p:nvPicPr>
            <p:cNvPr id="288" name="Picture 6" descr=""/>
            <p:cNvPicPr/>
            <p:nvPr/>
          </p:nvPicPr>
          <p:blipFill>
            <a:blip r:embed="rId2"/>
            <a:stretch/>
          </p:blipFill>
          <p:spPr>
            <a:xfrm>
              <a:off x="1785240" y="2597040"/>
              <a:ext cx="2116800" cy="2116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9" name="CustomShape 10"/>
            <p:cNvSpPr/>
            <p:nvPr/>
          </p:nvSpPr>
          <p:spPr>
            <a:xfrm>
              <a:off x="1940760" y="4532760"/>
              <a:ext cx="165708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</a:rPr>
                <a:t>Web Client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290" name="Picture 2" descr=""/>
            <p:cNvPicPr/>
            <p:nvPr/>
          </p:nvPicPr>
          <p:blipFill>
            <a:blip r:embed="rId3"/>
            <a:stretch/>
          </p:blipFill>
          <p:spPr>
            <a:xfrm>
              <a:off x="1903320" y="2737080"/>
              <a:ext cx="885600" cy="885600"/>
            </a:xfrm>
            <a:prstGeom prst="rect">
              <a:avLst/>
            </a:prstGeom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8" dur="indefinite" restart="never" nodeType="tmRoot">
          <p:childTnLst>
            <p:seq>
              <p:cTn id="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06E573E-4B98-45A7-A400-4CC74C51190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XMLHttpRequest – Standard API for AJAX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619560" y="1159200"/>
            <a:ext cx="10946880" cy="936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&lt;button onclick="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loadRepos()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"&gt;Load Repos&lt;/button&gt;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&lt;div id="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res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</a:rPr>
              <a:t>"&gt;&lt;/div&gt;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619200" y="2104920"/>
            <a:ext cx="10946880" cy="4714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function 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</a:rPr>
              <a:t>loadRepos()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{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let req = 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</a:rPr>
              <a:t>new XMLHttpRequest()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req.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</a:rPr>
              <a:t>onreadystatechange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= function() {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if (this.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</a:rPr>
              <a:t>readyState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== 4 &amp;&amp; this.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</a:rPr>
              <a:t>status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== 200)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document.getElementById("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</a:rPr>
              <a:t>res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").textContent =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this.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</a:rPr>
              <a:t>responseText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};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req.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</a:rPr>
              <a:t>open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("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</a:rPr>
              <a:t>GET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",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"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</a:rPr>
              <a:t>https://api.github.com/users/testnakov/repos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", true);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req.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</a:rPr>
              <a:t>send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();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3579840" y="5967360"/>
            <a:ext cx="7986240" cy="875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Check your code here: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https://judge.softuni.bg/Contests/357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1173240" y="4836240"/>
            <a:ext cx="9831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jQuery AJAX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1173240" y="5754960"/>
            <a:ext cx="9831960" cy="6879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Simplified AJAX Calls with jQuery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98" name="Picture 6" descr=""/>
          <p:cNvPicPr/>
          <p:nvPr/>
        </p:nvPicPr>
        <p:blipFill>
          <a:blip r:embed="rId1"/>
          <a:stretch/>
        </p:blipFill>
        <p:spPr>
          <a:xfrm>
            <a:off x="1206720" y="1793160"/>
            <a:ext cx="9765360" cy="2662920"/>
          </a:xfrm>
          <a:prstGeom prst="rect">
            <a:avLst/>
          </a:prstGeom>
          <a:ln>
            <a:solidFill>
              <a:srgbClr val="0099cc">
                <a:alpha val="51000"/>
              </a:srgbClr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2" dur="indefinite" restart="never" nodeType="tmRoot">
          <p:childTnLst>
            <p:seq>
              <p:cTn id="1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7F38F4A-633A-4CEF-9A6A-16EAD6C2D988}" type="slidenum">
              <a:rPr b="0" lang="en-US" sz="8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190440" y="10666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jQuery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dramatically simplifies how developer make AJAX calls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Problem: create a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page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holding a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button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Clicking the button should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</a:rPr>
              <a:t>load a html fragment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and display it inside a </a:t>
            </a:r>
            <a:r>
              <a:rPr b="1" lang="en-US" sz="2600" spc="-1" strike="noStrike">
                <a:solidFill>
                  <a:srgbClr val="f3cd60"/>
                </a:solidFill>
                <a:latin typeface="Consolas"/>
              </a:rPr>
              <a:t>div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</a:rPr>
              <a:t>jQuery AJAX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02" name="Picture 11" descr=""/>
          <p:cNvPicPr/>
          <p:nvPr/>
        </p:nvPicPr>
        <p:blipFill>
          <a:blip r:embed="rId1"/>
          <a:stretch/>
        </p:blipFill>
        <p:spPr>
          <a:xfrm>
            <a:off x="760320" y="3733920"/>
            <a:ext cx="5278320" cy="2477520"/>
          </a:xfrm>
          <a:prstGeom prst="rect">
            <a:avLst/>
          </a:prstGeom>
          <a:ln>
            <a:noFill/>
          </a:ln>
        </p:spPr>
      </p:pic>
      <p:pic>
        <p:nvPicPr>
          <p:cNvPr id="303" name="Picture 12" descr=""/>
          <p:cNvPicPr/>
          <p:nvPr/>
        </p:nvPicPr>
        <p:blipFill>
          <a:blip r:embed="rId2"/>
          <a:stretch/>
        </p:blipFill>
        <p:spPr>
          <a:xfrm>
            <a:off x="6703920" y="3733920"/>
            <a:ext cx="4690440" cy="2466000"/>
          </a:xfrm>
          <a:prstGeom prst="rect">
            <a:avLst/>
          </a:prstGeom>
          <a:ln>
            <a:noFill/>
          </a:ln>
        </p:spPr>
      </p:pic>
      <p:sp>
        <p:nvSpPr>
          <p:cNvPr id="304" name="CustomShape 4"/>
          <p:cNvSpPr/>
          <p:nvPr/>
        </p:nvSpPr>
        <p:spPr>
          <a:xfrm>
            <a:off x="2304000" y="5764320"/>
            <a:ext cx="4190760" cy="228240"/>
          </a:xfrm>
          <a:prstGeom prst="rightArrow">
            <a:avLst>
              <a:gd name="adj1" fmla="val 28667"/>
              <a:gd name="adj2" fmla="val 103333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4" dur="indefinite" restart="never" nodeType="tmRoot">
          <p:childTnLst>
            <p:seq>
              <p:cTn id="1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</TotalTime>
  <Application>LibreOffice/6.1.4.2$Linux_X86_64 LibreOffice_project/10$Build-2</Application>
  <Words>1583</Words>
  <Paragraphs>269</Paragraphs>
  <Company>Software University (SoftUni)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>Software University Foundation</dc:creator>
  <dc:description>JavaScript Applications Course @ SoftUni - https://softuni.bg/courses/javascript-applications</dc:description>
  <cp:keywords>JS JavaScript programming course AJAX jQuery REST SoftUni Software University</cp:keywords>
  <dc:language>English</dc:language>
  <cp:lastModifiedBy/>
  <dcterms:modified xsi:type="dcterms:W3CDTF">2019-02-19T22:47:04Z</dcterms:modified>
  <cp:revision>112</cp:revision>
  <dc:subject>JavaScript Applications - Practical Training Course @ SoftUni</dc:subject>
  <dc:title>AJAX and jQuery AJAX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Software University (SoftUni)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anager">
    <vt:lpwstr>Svetlin Nakov</vt:lpwstr>
  </property>
  <property fmtid="{D5CDD505-2E9C-101B-9397-08002B2CF9AE}" pid="9" name="Notes">
    <vt:i4>6</vt:i4>
  </property>
  <property fmtid="{D5CDD505-2E9C-101B-9397-08002B2CF9AE}" pid="10" name="PresentationFormat">
    <vt:lpwstr>Custom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30</vt:i4>
  </property>
  <property fmtid="{D5CDD505-2E9C-101B-9397-08002B2CF9AE}" pid="14" name="_TemplateID">
    <vt:lpwstr>TC027879909991</vt:lpwstr>
  </property>
  <property fmtid="{D5CDD505-2E9C-101B-9397-08002B2CF9AE}" pid="15" name="category">
    <vt:lpwstr>JS, JavaScript, front-end, AJAX, REST, ES6, Web development, computer programming, programming</vt:lpwstr>
  </property>
</Properties>
</file>